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7" r:id="rId8"/>
    <p:sldId id="269" r:id="rId9"/>
    <p:sldId id="272" r:id="rId10"/>
    <p:sldId id="270" r:id="rId11"/>
    <p:sldId id="271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249" autoAdjust="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28422-F1C6-41CE-9C69-DB1BF3DD0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DDFC83-60EE-4977-A17E-428F12617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24251-8A8A-4C77-962F-055798708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6F188-93D1-4CDE-8676-0181DDC45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ABD59-5D02-4929-8BA5-22B207EDB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547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E39E2-FAB8-417C-9113-92417F713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897B03-2BC3-430D-B8D4-89A3D6A83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5AC9A-DABF-46B1-AF05-DFF948FFF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CA1E1-9EA2-4A91-91AE-60275150B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3A0BB-0826-4A55-9941-A914482B9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664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8B91E4-ACEF-43C0-90B0-B1715E04A0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CB6B3A-F44B-48F4-B674-A516C4F93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1DF2B-7D77-4BD2-9FC7-AAB162BC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F5E86-4F79-4AE0-B4DC-1AB9B9D4B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6FAD8-18D8-4588-83C4-39E256816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76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319EC-6D34-4990-BD36-689C9CFB3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CE9B2-4788-4814-93EB-023314AEE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44278-C57A-4E9E-9AB2-F54C6DBB2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A5D8E-9E67-40CD-B1CA-95666FDA8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C9D57-4297-4C1D-8C56-E4DF44B35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57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E9B1-FCB4-4486-8CB9-1411573A3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98859-10C0-4823-B068-6B8075D8A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EC2F15-5633-4886-A216-4E6079298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A82E7-3152-4FEC-8088-C0AACCEB5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95BE8-5822-4F35-990F-3C1E12ED1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1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F2C9F-0E44-47BD-943A-58F4EC5E3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326E9-892F-4CD7-B7A6-7453D618AE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3D4B77-5481-4974-83E1-F0AD81B21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DB2535-6909-44D6-A293-7CD5D0AD2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A139A-B5AB-43FF-896C-2352733A7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AB7641-DEF2-444C-8252-F4C5088CF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802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62FBF-D928-4EB2-94C2-AD962322F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FEC94-9831-4D6D-9D5B-A94628854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1DA70-5E90-4E1B-9F4E-FCB14E6ECB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616F9E-0348-4FB5-911C-8389455157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54E589-D9F6-476C-851B-E6E8583CDF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96C75F-3F32-48B6-AB75-C307EB4A6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9D9C6-6755-49AB-8FBA-AC103AAFC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B6AB76-9CEF-4898-B152-438E44964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847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75EE6-071E-4FB3-BF59-8BA3BC782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2ABDAB-881E-41FB-ADBC-B5F4652F6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343976-022D-4CF6-981A-984641EDD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BABA9C-1466-4F7D-ADBA-9C28C912E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99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305FD-9419-4E66-B972-394D2C72B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1A217-0ED9-4571-98EC-0A20681B5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28BB0F-1394-4DAF-8C91-89D7BD7DA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46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F99F-55CC-498B-AD48-87F9DBBAE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C30C2-1282-425E-BFC3-D1087DD31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E0B17-37AF-4DCD-A3CA-C69B38FA5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CDE6FD-801C-4861-A982-D357DE2DA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F9BADB-671D-4B66-BDC5-936154A83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7FFB2-5E3A-43F2-AC9F-39595C67C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711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FC6B7-6AA7-4120-A08F-A5E759A8B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A77A33-C30E-4690-8BE6-F3BBD95D36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32073E-77D1-4E63-B10C-EFF889372C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D02750-F96B-4159-8C1E-1EC905667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2B8CB1-FE70-4C19-9472-056FED7FB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1D65DE-AC6D-4DE2-94DE-122C44783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81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A59612-ADD9-4E77-9C1F-ADA7E97BA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394A4-7FF0-467F-8F89-8F503B1EF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A8F37-ECC9-4B30-857F-97A434D4F3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1C56A-0E3A-4EEF-AE51-0D9C49A06FEB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B26D6-EB1E-49FA-98EC-7DAC602BEE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E9ED8-0124-4A63-9B68-71ED14A0B7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A8626-7419-433F-B38B-82B38D8A9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288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hyperlink" Target="https://www.promptcloud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8BEBEA5-52BF-4FE5-BB6C-2EF4A3B46B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" y="4147931"/>
            <a:ext cx="8666922" cy="2408731"/>
          </a:xfrm>
        </p:spPr>
        <p:txBody>
          <a:bodyPr>
            <a:norm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Sentiment Analysis of Phones sold on Amazon</a:t>
            </a:r>
          </a:p>
          <a:p>
            <a:pPr algn="l"/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Rama Danda</a:t>
            </a:r>
          </a:p>
          <a:p>
            <a:pPr algn="l"/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DSC 680 - Summer 2021</a:t>
            </a:r>
          </a:p>
          <a:p>
            <a:pPr algn="l"/>
            <a:endParaRPr lang="en-US" sz="20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6EF57EF-D042-41D3-83E8-41A1FE6C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32876" cy="1290953"/>
          </a:xfrm>
          <a:custGeom>
            <a:avLst/>
            <a:gdLst>
              <a:gd name="connsiteX0" fmla="*/ 0 w 5532876"/>
              <a:gd name="connsiteY0" fmla="*/ 0 h 1290953"/>
              <a:gd name="connsiteX1" fmla="*/ 5532876 w 5532876"/>
              <a:gd name="connsiteY1" fmla="*/ 0 h 1290953"/>
              <a:gd name="connsiteX2" fmla="*/ 4936972 w 5532876"/>
              <a:gd name="connsiteY2" fmla="*/ 1290953 h 1290953"/>
              <a:gd name="connsiteX3" fmla="*/ 0 w 5532876"/>
              <a:gd name="connsiteY3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2876" h="1290953">
                <a:moveTo>
                  <a:pt x="0" y="0"/>
                </a:moveTo>
                <a:lnTo>
                  <a:pt x="5532876" y="0"/>
                </a:lnTo>
                <a:lnTo>
                  <a:pt x="4936972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00A59BB-A268-4F3E-9D41-CA265AF16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41" y="1"/>
            <a:ext cx="7094159" cy="1290953"/>
          </a:xfrm>
          <a:custGeom>
            <a:avLst/>
            <a:gdLst>
              <a:gd name="connsiteX0" fmla="*/ 595904 w 7094159"/>
              <a:gd name="connsiteY0" fmla="*/ 0 h 1290953"/>
              <a:gd name="connsiteX1" fmla="*/ 7094159 w 7094159"/>
              <a:gd name="connsiteY1" fmla="*/ 0 h 1290953"/>
              <a:gd name="connsiteX2" fmla="*/ 7094159 w 7094159"/>
              <a:gd name="connsiteY2" fmla="*/ 1290553 h 1290953"/>
              <a:gd name="connsiteX3" fmla="*/ 5920618 w 7094159"/>
              <a:gd name="connsiteY3" fmla="*/ 1290553 h 1290953"/>
              <a:gd name="connsiteX4" fmla="*/ 5920618 w 7094159"/>
              <a:gd name="connsiteY4" fmla="*/ 1290953 h 1290953"/>
              <a:gd name="connsiteX5" fmla="*/ 2729248 w 7094159"/>
              <a:gd name="connsiteY5" fmla="*/ 1290953 h 1290953"/>
              <a:gd name="connsiteX6" fmla="*/ 2574303 w 7094159"/>
              <a:gd name="connsiteY6" fmla="*/ 1290953 h 1290953"/>
              <a:gd name="connsiteX7" fmla="*/ 0 w 7094159"/>
              <a:gd name="connsiteY7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4159" h="1290953">
                <a:moveTo>
                  <a:pt x="595904" y="0"/>
                </a:moveTo>
                <a:lnTo>
                  <a:pt x="7094159" y="0"/>
                </a:lnTo>
                <a:lnTo>
                  <a:pt x="7094159" y="1290553"/>
                </a:lnTo>
                <a:lnTo>
                  <a:pt x="5920618" y="1290553"/>
                </a:lnTo>
                <a:lnTo>
                  <a:pt x="5920618" y="1290953"/>
                </a:lnTo>
                <a:lnTo>
                  <a:pt x="2729248" y="1290953"/>
                </a:lnTo>
                <a:lnTo>
                  <a:pt x="2574303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officeArt object">
            <a:extLst>
              <a:ext uri="{FF2B5EF4-FFF2-40B4-BE49-F238E27FC236}">
                <a16:creationId xmlns:a16="http://schemas.microsoft.com/office/drawing/2014/main" id="{C10AEF9B-8EFB-401F-B4C6-6436EC4B9C3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059445" y="1403770"/>
            <a:ext cx="2738920" cy="2545378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3794DCE-9D34-40DF-AB3F-06DA8ACCD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2116" y="5450103"/>
            <a:ext cx="5569884" cy="1407897"/>
          </a:xfrm>
          <a:custGeom>
            <a:avLst/>
            <a:gdLst>
              <a:gd name="connsiteX0" fmla="*/ 652041 w 5569884"/>
              <a:gd name="connsiteY0" fmla="*/ 0 h 1407897"/>
              <a:gd name="connsiteX1" fmla="*/ 5569884 w 5569884"/>
              <a:gd name="connsiteY1" fmla="*/ 0 h 1407897"/>
              <a:gd name="connsiteX2" fmla="*/ 5569884 w 5569884"/>
              <a:gd name="connsiteY2" fmla="*/ 1407897 h 1407897"/>
              <a:gd name="connsiteX3" fmla="*/ 0 w 5569884"/>
              <a:gd name="connsiteY3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9884" h="1407897">
                <a:moveTo>
                  <a:pt x="652041" y="0"/>
                </a:moveTo>
                <a:lnTo>
                  <a:pt x="5569884" y="0"/>
                </a:lnTo>
                <a:lnTo>
                  <a:pt x="5569884" y="1407897"/>
                </a:lnTo>
                <a:lnTo>
                  <a:pt x="0" y="14078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5006452-918C-4282-A72C-C9692B669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50103"/>
            <a:ext cx="7114535" cy="1407897"/>
          </a:xfrm>
          <a:custGeom>
            <a:avLst/>
            <a:gdLst>
              <a:gd name="connsiteX0" fmla="*/ 0 w 7114535"/>
              <a:gd name="connsiteY0" fmla="*/ 0 h 1407897"/>
              <a:gd name="connsiteX1" fmla="*/ 1189345 w 7114535"/>
              <a:gd name="connsiteY1" fmla="*/ 0 h 1407897"/>
              <a:gd name="connsiteX2" fmla="*/ 7114535 w 7114535"/>
              <a:gd name="connsiteY2" fmla="*/ 0 h 1407897"/>
              <a:gd name="connsiteX3" fmla="*/ 6462495 w 7114535"/>
              <a:gd name="connsiteY3" fmla="*/ 1407897 h 1407897"/>
              <a:gd name="connsiteX4" fmla="*/ 0 w 7114535"/>
              <a:gd name="connsiteY4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4535" h="1407897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462495" y="1407897"/>
                </a:lnTo>
                <a:lnTo>
                  <a:pt x="0" y="1407897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6B9C6D4-5D35-4A1D-A927-FB5ED5FE7A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99443" y="570837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86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Model building for ratings prediction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417A136-4B6C-474D-AC38-83EED89DD8A4}"/>
              </a:ext>
            </a:extLst>
          </p:cNvPr>
          <p:cNvSpPr txBox="1"/>
          <p:nvPr/>
        </p:nvSpPr>
        <p:spPr>
          <a:xfrm>
            <a:off x="581905" y="3357627"/>
            <a:ext cx="6093618" cy="823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ts val="194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Based on these three models, </a:t>
            </a:r>
            <a:r>
              <a:rPr lang="en-US" sz="180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Helvetica Neue"/>
                <a:cs typeface="Arial Unicode MS" panose="020B0604020202020204" pitchFamily="34" charset="-128"/>
              </a:rPr>
              <a:t>Random forest classifier </a:t>
            </a:r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with 98% accuracy</a:t>
            </a:r>
            <a:r>
              <a:rPr lang="en-US" sz="1800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Arial Unicode MS" panose="020B0604020202020204" pitchFamily="34" charset="-128"/>
              </a:rPr>
              <a:t> and True positive are higher than other models and false positives are lowest among other models. </a:t>
            </a:r>
            <a:endParaRPr lang="en-US" sz="180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Helvetica Neue"/>
              <a:cs typeface="Helvetica Neue"/>
            </a:endParaRPr>
          </a:p>
        </p:txBody>
      </p:sp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3AF13A58-3F8E-412A-A894-A529AE509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182" y="1805134"/>
            <a:ext cx="5424044" cy="1783746"/>
          </a:xfrm>
          <a:prstGeom prst="rect">
            <a:avLst/>
          </a:prstGeom>
        </p:spPr>
      </p:pic>
      <p:pic>
        <p:nvPicPr>
          <p:cNvPr id="24" name="Picture 23" descr="Text&#10;&#10;Description automatically generated">
            <a:extLst>
              <a:ext uri="{FF2B5EF4-FFF2-40B4-BE49-F238E27FC236}">
                <a16:creationId xmlns:a16="http://schemas.microsoft.com/office/drawing/2014/main" id="{C62974E8-0FA7-4C4B-862C-42CEFE8FE3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4144" y="3662504"/>
            <a:ext cx="5385931" cy="1657209"/>
          </a:xfrm>
          <a:prstGeom prst="rect">
            <a:avLst/>
          </a:prstGeom>
        </p:spPr>
      </p:pic>
      <p:pic>
        <p:nvPicPr>
          <p:cNvPr id="26" name="Picture 25" descr="Text&#10;&#10;Description automatically generated">
            <a:extLst>
              <a:ext uri="{FF2B5EF4-FFF2-40B4-BE49-F238E27FC236}">
                <a16:creationId xmlns:a16="http://schemas.microsoft.com/office/drawing/2014/main" id="{C6F09290-2B4B-4D7E-A469-DBC436FB92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2694" y="5491237"/>
            <a:ext cx="5325012" cy="866701"/>
          </a:xfrm>
          <a:prstGeom prst="rect">
            <a:avLst/>
          </a:prstGeom>
        </p:spPr>
      </p:pic>
      <p:pic>
        <p:nvPicPr>
          <p:cNvPr id="2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026B7A3-486B-424E-9842-15B963D3D5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87756" y="519153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668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2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Conclusion</a:t>
            </a:r>
            <a:r>
              <a:rPr lang="en-US" sz="18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40" y="2176272"/>
            <a:ext cx="11648660" cy="4542580"/>
          </a:xfrm>
        </p:spPr>
        <p:txBody>
          <a:bodyPr anchor="t">
            <a:normAutofit fontScale="92500" lnSpcReduction="20000"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65% of neutral mean values in sentiment with normalization of higher 5 and 1 rating</a:t>
            </a:r>
          </a:p>
          <a:p>
            <a:pPr marL="0">
              <a:lnSpc>
                <a:spcPct val="200000"/>
              </a:lnSpc>
              <a:spcBef>
                <a:spcPts val="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Higher priced product buyers express opinion than low-price products.</a:t>
            </a:r>
          </a:p>
          <a:p>
            <a:pPr marL="0">
              <a:lnSpc>
                <a:spcPct val="200000"/>
              </a:lnSpc>
              <a:spcBef>
                <a:spcPts val="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Helpful for business to work on improving the sentiments to positive.</a:t>
            </a:r>
          </a:p>
          <a:p>
            <a:pPr marL="0">
              <a:lnSpc>
                <a:spcPct val="200000"/>
              </a:lnSpc>
              <a:spcBef>
                <a:spcPts val="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Text conversion to ratings help business standardize the ratings among all platforms.</a:t>
            </a:r>
          </a:p>
          <a:p>
            <a:pPr marL="0">
              <a:lnSpc>
                <a:spcPct val="200000"/>
              </a:lnSpc>
              <a:spcBef>
                <a:spcPts val="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Next step:-</a:t>
            </a:r>
          </a:p>
          <a:p>
            <a:pPr marL="457200" lvl="1">
              <a:lnSpc>
                <a:spcPct val="200000"/>
              </a:lnSpc>
              <a:spcBef>
                <a:spcPts val="0"/>
              </a:spcBef>
            </a:pPr>
            <a:r>
              <a:rPr lang="en-US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Build more models using LSTM</a:t>
            </a:r>
          </a:p>
          <a:p>
            <a:pPr marL="0" marR="0" inden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8B3FF41-383D-4CDF-A4E7-CC6F9D5023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82539" y="54698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853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10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Acknowledgements &amp; References: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 lnSpcReduction="10000"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Leveraging Deep Learning for Multilingual Sentiment Analysis</a:t>
            </a:r>
            <a:endParaRPr lang="en-US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https://</a:t>
            </a:r>
            <a:r>
              <a:rPr lang="en-US" sz="1800" dirty="0" err="1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www.linkedin.com</a:t>
            </a: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/pulse/leveraging-deep-learning-multilingual-sentiment-</a:t>
            </a:r>
            <a:r>
              <a:rPr lang="en-US" sz="1800" dirty="0" err="1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parsa</a:t>
            </a: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-</a:t>
            </a:r>
            <a:r>
              <a:rPr lang="en-US" sz="1800" dirty="0" err="1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ghaffari</a:t>
            </a: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</a:t>
            </a:r>
            <a:endParaRPr lang="en-US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Training Deep Convolutional Neural Network for Twitter Sentiment Classification</a:t>
            </a:r>
            <a:endParaRPr lang="en-US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http://</a:t>
            </a:r>
            <a:r>
              <a:rPr lang="en-US" sz="1800" dirty="0" err="1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citeseerx.ist.psu.edu</a:t>
            </a: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</a:t>
            </a:r>
            <a:r>
              <a:rPr lang="en-US" sz="1800" dirty="0" err="1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viewdoc</a:t>
            </a: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</a:t>
            </a:r>
            <a:r>
              <a:rPr lang="en-US" sz="1800" dirty="0" err="1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download?doi</a:t>
            </a: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=10.1.1.703.6858&amp;rep=rep1&amp;type=pdf</a:t>
            </a:r>
            <a:endParaRPr lang="en-US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Twitter Sentiment Classification using Distant Supervision</a:t>
            </a:r>
            <a:endParaRPr lang="en-US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R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https://www-</a:t>
            </a:r>
            <a:r>
              <a:rPr lang="en-US" sz="1800" dirty="0" err="1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cs.stanford.edu</a:t>
            </a: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/people/</a:t>
            </a:r>
            <a:r>
              <a:rPr lang="en-US" sz="1800" dirty="0" err="1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alecmgo</a:t>
            </a: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/papers/TwitterDistantSupervision09.pdf</a:t>
            </a:r>
            <a:endParaRPr lang="en-US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Sentiment Classification using Machine Learning Techniques</a:t>
            </a:r>
            <a:endParaRPr lang="en-US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R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https://</a:t>
            </a:r>
            <a:r>
              <a:rPr lang="en-US" sz="1800" dirty="0" err="1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dl.acm.org</a:t>
            </a: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</a:t>
            </a:r>
            <a:r>
              <a:rPr lang="en-US" sz="1800" dirty="0" err="1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doi</a:t>
            </a:r>
            <a:r>
              <a:rPr lang="en-US" sz="1800" dirty="0">
                <a:solidFill>
                  <a:srgbClr val="111111"/>
                </a:solidFill>
                <a:effectLst/>
                <a:uFill>
                  <a:solidFill>
                    <a:srgbClr val="000000"/>
                  </a:solidFill>
                </a:uFill>
                <a:latin typeface="Open Sans" panose="020B06060305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/pdf/10.3115/1118693.1118704</a:t>
            </a:r>
            <a:endParaRPr lang="en-US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C8CECEE-782D-4B23-9F2F-4D20B51361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0017" y="53373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67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sz="37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Domain Background</a:t>
            </a:r>
            <a:br>
              <a:rPr lang="en-US" sz="3700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</a:rPr>
            </a:br>
            <a:endParaRPr lang="en-US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Phone buyers leave opinion of the products they bought in the form of reviews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Data to be used to gauge the sentiment of the reviewers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Data set is mined from Amazon website for over 400k reviews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Knowing Positive, Negative and Neutral evaluation helps product evaluation over huge volumes and sources</a:t>
            </a:r>
          </a:p>
          <a:p>
            <a:pPr marL="0" indent="0">
              <a:buNone/>
            </a:pPr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27032BB-ADAD-4F2C-8865-6A831122B5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76522" y="520479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42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sz="3700" b="1" dirty="0">
                <a:ln>
                  <a:noFill/>
                </a:ln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Domain use case</a:t>
            </a:r>
            <a:endParaRPr lang="en-US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Provide feedback to product owners on how their product is fairing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Give opportunity for service provider to eliminate negative products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Highlight positive sentiment and model them for underperforming products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Use plain text conversion to ratings so to evaluate standardized numbers instead of plain text from blogs and social media posts.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A3B143B-AEAD-43AE-9F2C-DB235E60EF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5374" y="53240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1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Data sources</a:t>
            </a:r>
            <a:endParaRPr lang="en-US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228600" lvl="2">
              <a:spcBef>
                <a:spcPts val="1000"/>
              </a:spcBef>
            </a:pPr>
            <a:r>
              <a:rPr lang="en-US" sz="28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Data is provided by </a:t>
            </a:r>
            <a:r>
              <a:rPr lang="en-US" sz="28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2800" dirty="0" err="1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www.promptcloud.com</a:t>
            </a:r>
            <a:r>
              <a:rPr lang="en-US" sz="28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28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data crawling company</a:t>
            </a:r>
          </a:p>
          <a:p>
            <a:pPr marL="228600" lvl="2">
              <a:spcBef>
                <a:spcPts val="1000"/>
              </a:spcBef>
            </a:pPr>
            <a:r>
              <a:rPr lang="en-US" sz="28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Data source links used for this </a:t>
            </a:r>
            <a:r>
              <a:rPr lang="en-US" sz="2800" dirty="0" err="1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nalysis</a:t>
            </a:r>
            <a:r>
              <a:rPr lang="en-US" sz="28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: </a:t>
            </a:r>
          </a:p>
          <a:p>
            <a:pPr marL="685800" lvl="3">
              <a:spcBef>
                <a:spcPts val="1000"/>
              </a:spcBef>
            </a:pPr>
            <a:r>
              <a:rPr lang="en-US" sz="26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https://</a:t>
            </a:r>
            <a:r>
              <a:rPr lang="en-US" sz="2600" dirty="0" err="1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data.world</a:t>
            </a:r>
            <a:r>
              <a:rPr lang="en-US" sz="26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</a:t>
            </a:r>
            <a:r>
              <a:rPr lang="en-US" sz="2600" dirty="0" err="1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promptcloud</a:t>
            </a:r>
            <a:r>
              <a:rPr lang="en-US" sz="26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/amazon-mobile-phone-reviews</a:t>
            </a: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AE112C6-4CAB-4671-93DC-EDDDB40D50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20000" y="51782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400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Defining the features &amp; Target Variable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3850" y="1911228"/>
            <a:ext cx="9367204" cy="4041648"/>
          </a:xfrm>
        </p:spPr>
        <p:txBody>
          <a:bodyPr anchor="t">
            <a:normAutofit/>
          </a:bodyPr>
          <a:lstStyle/>
          <a:p>
            <a:pPr marL="228600" lvl="2">
              <a:spcBef>
                <a:spcPts val="100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6 features with two numerical and 4 text</a:t>
            </a:r>
          </a:p>
          <a:p>
            <a:pPr marL="685800" lvl="3">
              <a:spcBef>
                <a:spcPts val="1000"/>
              </a:spcBef>
            </a:pPr>
            <a:r>
              <a:rPr lang="en-US" sz="22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Product Name, Brand Name, Price, Rating, Reviews &amp; Review Votes</a:t>
            </a:r>
            <a:br>
              <a:rPr lang="en-US" dirty="0"/>
            </a:br>
            <a:endParaRPr lang="en-US" sz="22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28600" lvl="2">
              <a:spcBef>
                <a:spcPts val="100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Target is </a:t>
            </a:r>
          </a:p>
          <a:p>
            <a:pPr marL="914400" lvl="3" indent="-457200">
              <a:spcBef>
                <a:spcPts val="1000"/>
              </a:spcBef>
              <a:buFont typeface="+mj-lt"/>
              <a:buAutoNum type="arabicPeriod"/>
            </a:pPr>
            <a:r>
              <a:rPr lang="en-US" sz="22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Sentiment on each review text &amp; overall mood of products sold</a:t>
            </a:r>
          </a:p>
          <a:p>
            <a:pPr marL="1143000" lvl="4">
              <a:spcBef>
                <a:spcPts val="100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Positive, negative, neutral</a:t>
            </a:r>
          </a:p>
          <a:p>
            <a:pPr marL="914400" lvl="3" indent="-457200"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Ratings based on review text</a:t>
            </a:r>
          </a:p>
          <a:p>
            <a:pPr marL="1257300" lvl="4" indent="-342900">
              <a:spcBef>
                <a:spcPts val="1000"/>
              </a:spcBef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1 to 5</a:t>
            </a: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160F336-B6DA-43FB-B078-537BE6F6E2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58469" y="53638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6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EDA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520" y="1275588"/>
            <a:ext cx="9367204" cy="4041648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There more 5star ratings brand phones. Reviewers are extremely happy with the phones or completely dissatisfied with their purchase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Top 15 brands by review counts mean and std rating and is is evident that these </a:t>
            </a:r>
            <a:r>
              <a:rPr lang="en-US" sz="2400" dirty="0" err="1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OtterBox</a:t>
            </a: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has the highest mean ratings along with std ratings</a:t>
            </a: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56C53E07-27B6-4E20-A0C9-B4875A24A75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35227" y="3250785"/>
            <a:ext cx="4734339" cy="2805458"/>
          </a:xfrm>
          <a:prstGeom prst="rect">
            <a:avLst/>
          </a:prstGeom>
        </p:spPr>
      </p:pic>
      <p:pic>
        <p:nvPicPr>
          <p:cNvPr id="13" name="Picture 12" descr="Chart, bar chart, histogram&#10;&#10;Description automatically generated">
            <a:extLst>
              <a:ext uri="{FF2B5EF4-FFF2-40B4-BE49-F238E27FC236}">
                <a16:creationId xmlns:a16="http://schemas.microsoft.com/office/drawing/2014/main" id="{D13E9A37-F236-4C33-90D3-33F01BD807C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865123" y="3143251"/>
            <a:ext cx="6007583" cy="3586162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B6FA2DF-9745-4845-A215-3575BFB727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44069" y="43400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22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EDA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1086" y="1407645"/>
            <a:ext cx="9367204" cy="4490659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Stronger correlation followed by price and review votes</a:t>
            </a:r>
          </a:p>
          <a:p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Comparing popular brands Samsung has more products at the lower end of the spectrum compared to Apple brand</a:t>
            </a:r>
          </a:p>
          <a:p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C222086E-EEF0-496A-9632-90B1D15E008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02365" y="3511826"/>
            <a:ext cx="4005468" cy="3147405"/>
          </a:xfrm>
          <a:prstGeom prst="rect">
            <a:avLst/>
          </a:prstGeom>
        </p:spPr>
      </p:pic>
      <p:pic>
        <p:nvPicPr>
          <p:cNvPr id="11" name="Picture 10" descr="Graphical user interface, chart, histogram&#10;&#10;Description automatically generated">
            <a:extLst>
              <a:ext uri="{FF2B5EF4-FFF2-40B4-BE49-F238E27FC236}">
                <a16:creationId xmlns:a16="http://schemas.microsoft.com/office/drawing/2014/main" id="{34693CA0-ACB8-4CE4-ABB9-E4BD05D2B3F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486401" y="3021495"/>
            <a:ext cx="5661990" cy="3632171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A21E84E-906A-4B76-A43C-4F723E866E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064487" y="47376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3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marL="0" marR="0">
              <a:spcBef>
                <a:spcPts val="800"/>
              </a:spcBef>
              <a:spcAft>
                <a:spcPts val="0"/>
              </a:spcAft>
            </a:pPr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Data Preparation, transformations &amp; Imputation: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211A33-0FC5-4EA7-9FDB-A8EA9A75F3CB}"/>
              </a:ext>
            </a:extLst>
          </p:cNvPr>
          <p:cNvSpPr txBox="1"/>
          <p:nvPr/>
        </p:nvSpPr>
        <p:spPr>
          <a:xfrm>
            <a:off x="1706084" y="2267977"/>
            <a:ext cx="909523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Dropped too short or too long reviews.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Stop word removal, normalized non textual content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Tokenization &amp; lemmatization for predicting the ratings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</a:t>
            </a: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ag of words for extraction of features model &amp; TF-ID</a:t>
            </a: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104449C-7281-4D6F-B40A-A6C23CE04E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53670" y="52312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81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3C1C-38E9-4275-A0BF-FF11766C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marL="0" marR="0">
              <a:spcBef>
                <a:spcPts val="800"/>
              </a:spcBef>
              <a:spcAft>
                <a:spcPts val="0"/>
              </a:spcAft>
            </a:pPr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Sentiment </a:t>
            </a:r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 </a:t>
            </a:r>
            <a:r>
              <a:rPr lang="en-US" sz="3700" b="1" dirty="0">
                <a:latin typeface="Calibri Light" panose="020F0302020204030204" pitchFamily="34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analysis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59FA-511F-4A05-81DB-874AF88A4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685800" lvl="3">
              <a:spcBef>
                <a:spcPts val="1000"/>
              </a:spcBef>
            </a:pPr>
            <a:endParaRPr lang="en-US" sz="16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1800" dirty="0">
              <a:ln>
                <a:noFill/>
              </a:ln>
              <a:effectLst/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211A33-0FC5-4EA7-9FDB-A8EA9A75F3CB}"/>
              </a:ext>
            </a:extLst>
          </p:cNvPr>
          <p:cNvSpPr txBox="1"/>
          <p:nvPr/>
        </p:nvSpPr>
        <p:spPr>
          <a:xfrm>
            <a:off x="1613319" y="1923421"/>
            <a:ext cx="909523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Polarity score is used to get a all three positive, negative and neutral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Across the phone brands:</a:t>
            </a: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pPr lvl="1"/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Overall Negative mean 0.05441774840518049</a:t>
            </a:r>
            <a:b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Overall Negative median 0.0</a:t>
            </a:r>
            <a:b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b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Overall Neutral mean 0.6568210371158152</a:t>
            </a:r>
            <a:b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Overall Neutral median 0.731</a:t>
            </a:r>
            <a:b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b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Overall Positive mean 0.28805419969073154</a:t>
            </a:r>
            <a:b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Overall Positive median 0.19</a:t>
            </a:r>
            <a:br>
              <a:rPr lang="en-US" sz="2400" dirty="0">
                <a:latin typeface="Calibri Light" panose="020F03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sz="2400" dirty="0">
              <a:latin typeface="Calibri Light" panose="020F03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endParaRPr lang="en-US" dirty="0">
              <a:solidFill>
                <a:srgbClr val="000000"/>
              </a:solidFill>
              <a:latin typeface="Calibri Light" panose="020F0302020204030204" pitchFamily="34" charset="0"/>
              <a:ea typeface="Arial Unicode MS" panose="020B0604020202020204" pitchFamily="34" charset="-128"/>
            </a:endParaRP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8BF37E7-8BA2-432A-9E2C-B70269D247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88557" y="53638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30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9505</TotalTime>
  <Words>573</Words>
  <Application>Microsoft Office PowerPoint</Application>
  <PresentationFormat>Widescreen</PresentationFormat>
  <Paragraphs>101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Helvetica Neue</vt:lpstr>
      <vt:lpstr>Open Sans</vt:lpstr>
      <vt:lpstr>Times New Roman</vt:lpstr>
      <vt:lpstr>Office Theme</vt:lpstr>
      <vt:lpstr>PowerPoint Presentation</vt:lpstr>
      <vt:lpstr>Domain Background </vt:lpstr>
      <vt:lpstr>Domain use case</vt:lpstr>
      <vt:lpstr>Data sources</vt:lpstr>
      <vt:lpstr>Defining the features &amp; Target Variable</vt:lpstr>
      <vt:lpstr>EDA</vt:lpstr>
      <vt:lpstr>EDA</vt:lpstr>
      <vt:lpstr>Data Preparation, transformations &amp; Imputation:</vt:lpstr>
      <vt:lpstr>Sentiment  analysis</vt:lpstr>
      <vt:lpstr>Model building for ratings prediction</vt:lpstr>
      <vt:lpstr>Conclusion </vt:lpstr>
      <vt:lpstr>Acknowledgements &amp; 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Rama Danda</dc:creator>
  <cp:lastModifiedBy>Rama Danda</cp:lastModifiedBy>
  <cp:revision>94</cp:revision>
  <dcterms:created xsi:type="dcterms:W3CDTF">2021-07-01T05:40:51Z</dcterms:created>
  <dcterms:modified xsi:type="dcterms:W3CDTF">2021-08-08T08:31:29Z</dcterms:modified>
</cp:coreProperties>
</file>

<file path=docProps/thumbnail.jpeg>
</file>